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5" r:id="rId4"/>
    <p:sldId id="281" r:id="rId5"/>
    <p:sldId id="268" r:id="rId6"/>
    <p:sldId id="269" r:id="rId7"/>
    <p:sldId id="270" r:id="rId8"/>
    <p:sldId id="274" r:id="rId9"/>
    <p:sldId id="261" r:id="rId10"/>
    <p:sldId id="271" r:id="rId1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中等深淺樣式 3 - 輔色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A488322-F2BA-4B5B-9748-0D474271808F}" styleName="中等深淺樣式 3 - 輔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中等深淺樣式 3 - 輔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淺色樣式 1 - 輔色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淺色樣式 2 - 輔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淺色樣式 3 - 輔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B344D84-9AFB-497E-A393-DC336BA19D2E}" styleName="中等深淺樣式 3 - 輔色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4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67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786343-8620-4BCE-B5CC-3A6F9D8FB4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F6E7100-E89D-446E-9CD1-E6207AD45B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C7EBF2E-C605-4366-853F-9F52A1D6D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6593D-95C5-4003-B1FD-A880A6C3505D}" type="datetimeFigureOut">
              <a:rPr lang="zh-TW" altLang="en-US" smtClean="0"/>
              <a:t>2024/11/12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0802BF7-4D22-4237-87DC-3CFCA248D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D8A72B9-2E14-46A7-90EE-72424C192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C9965-B3CC-43E3-BB2D-848978C0D6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9459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C4EEBEA-6625-46DD-9FC6-190A0FE8B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2E9C4461-09F2-4AD9-B907-2472EBC828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6F01D94-2318-49CE-8106-D878CEC0A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6593D-95C5-4003-B1FD-A880A6C3505D}" type="datetimeFigureOut">
              <a:rPr lang="zh-TW" altLang="en-US" smtClean="0"/>
              <a:t>2024/11/12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58D179-F5FD-414A-A9C5-B2A16454E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F7DB1FA-B3A2-44F8-87A9-E11D5DF18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C9965-B3CC-43E3-BB2D-848978C0D6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4414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69FF47FA-301A-46EB-B9FA-71BD04C4C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C34CB0C9-19D3-42CA-9E47-1EA327CEAB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AE533F4-40D3-4982-8C08-A4BA7C597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6593D-95C5-4003-B1FD-A880A6C3505D}" type="datetimeFigureOut">
              <a:rPr lang="zh-TW" altLang="en-US" smtClean="0"/>
              <a:t>2024/11/12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29AEF34-592C-4DED-BBCB-C097C112E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608D19F-C5B7-4C3B-BCC6-3D75D7E25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C9965-B3CC-43E3-BB2D-848978C0D6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7092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74427F7-3260-4F4E-95E4-E820B5FC4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E8C043C-1DE7-4270-9901-4EBB6A180E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814535E-E70F-47DE-8C6B-F0EC59EAA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6593D-95C5-4003-B1FD-A880A6C3505D}" type="datetimeFigureOut">
              <a:rPr lang="zh-TW" altLang="en-US" smtClean="0"/>
              <a:t>2024/11/12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D06C43F-5C05-4162-AF48-6A230D4D1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A9FEDE8-7B32-4A29-9AE8-CCA9ADE7D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C9965-B3CC-43E3-BB2D-848978C0D6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9340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5FDFA9-C3C1-4EEE-8E5E-A687F6D09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46094B3-0229-46DD-B82E-53FC76CAF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7E58543-3972-4770-B226-409534826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6593D-95C5-4003-B1FD-A880A6C3505D}" type="datetimeFigureOut">
              <a:rPr lang="zh-TW" altLang="en-US" smtClean="0"/>
              <a:t>2024/11/12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CE0461B-E8ED-438E-88AC-9847A687A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875A8ED-BB9B-40DF-8173-5F5FD49B9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C9965-B3CC-43E3-BB2D-848978C0D6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8504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5BC2772-BF66-4067-8837-62F78E447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A8D0226-6DBD-46AA-B371-30806DDBED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5E67A862-E5A1-4E00-9B39-CF8B120E89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132E380-6EA2-49AE-B1F4-52A657FAB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6593D-95C5-4003-B1FD-A880A6C3505D}" type="datetimeFigureOut">
              <a:rPr lang="zh-TW" altLang="en-US" smtClean="0"/>
              <a:t>2024/11/12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1F20505-F581-489C-B1E6-798A621EF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61CF02C3-7D65-42C5-8324-EE932EF3F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C9965-B3CC-43E3-BB2D-848978C0D6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44968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09F0424-D26E-4422-8156-508878E54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8DCBA8C-8E66-472C-ADF4-B244664A3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499D485-EB5A-4318-BFF8-21C80109CE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F93CE67F-8302-4E1C-92D5-E9EFD15A16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E33690F-8DE3-40C5-9BE4-858EDCBD0A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449FC13C-3FA0-41F7-B928-B6BBD6936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6593D-95C5-4003-B1FD-A880A6C3505D}" type="datetimeFigureOut">
              <a:rPr lang="zh-TW" altLang="en-US" smtClean="0"/>
              <a:t>2024/11/12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8579FA77-8DD6-4C17-89E1-40DA3C234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B87F6DFE-CF9A-4D98-88D3-990165551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C9965-B3CC-43E3-BB2D-848978C0D6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3079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259EA5-9666-412E-AA66-5D913A016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D9C2EAF7-9BE0-4F12-AA27-E6C987B1C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6593D-95C5-4003-B1FD-A880A6C3505D}" type="datetimeFigureOut">
              <a:rPr lang="zh-TW" altLang="en-US" smtClean="0"/>
              <a:t>2024/11/12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0B348304-92E7-4C8D-97AC-FB188222A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0941436-7314-454B-9749-EF951489C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C9965-B3CC-43E3-BB2D-848978C0D6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139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C05E013-8E55-469D-903A-86E542B41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6593D-95C5-4003-B1FD-A880A6C3505D}" type="datetimeFigureOut">
              <a:rPr lang="zh-TW" altLang="en-US" smtClean="0"/>
              <a:t>2024/11/12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6BEFB2B7-F783-41EB-9C05-68993207C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CA7A966-0BD6-4A79-8AAC-81CA0754F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C9965-B3CC-43E3-BB2D-848978C0D6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9818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2E4DA41-58CA-4979-A3A9-76932CCC6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72D65E3-CCB0-46CB-8DE9-F4984A8657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30ED6D7-5CC1-4903-8A80-CAC512DF7C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EB41F9C-986A-4FEF-9B5A-CF3A03847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6593D-95C5-4003-B1FD-A880A6C3505D}" type="datetimeFigureOut">
              <a:rPr lang="zh-TW" altLang="en-US" smtClean="0"/>
              <a:t>2024/11/12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C744B66-B589-44B3-9454-918312077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0A1906F-16C1-4B57-995D-8D3D8AF84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C9965-B3CC-43E3-BB2D-848978C0D6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3473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D0EB6F-0A29-4E46-B0A4-3625260A1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7DA6447B-D219-4E82-BB67-33F488E379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CE1B9C9-B27F-4439-8A6C-68154D889D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FAF7626-5806-404B-8EE8-8E14786B3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6593D-95C5-4003-B1FD-A880A6C3505D}" type="datetimeFigureOut">
              <a:rPr lang="zh-TW" altLang="en-US" smtClean="0"/>
              <a:t>2024/11/12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B9D723D-7CFA-4048-A9BF-E2B9FEBC0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50423EC-A25E-465A-86FC-6FE3132F1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C9965-B3CC-43E3-BB2D-848978C0D6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2585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4CD69464-015F-4201-BC5B-F965B67EE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9278F75-A58A-496D-8930-3D7CA301D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703E2-9729-4AF8-9724-1ECACD92AF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FE26593D-95C5-4003-B1FD-A880A6C3505D}" type="datetimeFigureOut">
              <a:rPr lang="zh-TW" altLang="en-US" smtClean="0"/>
              <a:pPr/>
              <a:t>2024/11/12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8181999-E10F-42AA-97EE-8E1252BF2D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62E78EB-62D1-40C8-BC75-8C78AD80ED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C0C9965-B3CC-43E3-BB2D-848978C0D6C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0935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85AD4AFF-0DD8-483D-9F46-46B3CE36E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460" y="110818"/>
            <a:ext cx="3002827" cy="562129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CA594FED-7748-4314-A76A-A851CBCACF30}"/>
              </a:ext>
            </a:extLst>
          </p:cNvPr>
          <p:cNvSpPr txBox="1"/>
          <p:nvPr/>
        </p:nvSpPr>
        <p:spPr>
          <a:xfrm>
            <a:off x="950693" y="2220988"/>
            <a:ext cx="9323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請填入專利名稱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0869A29E-DA5E-4C78-89D6-5C95A6024B8A}"/>
              </a:ext>
            </a:extLst>
          </p:cNvPr>
          <p:cNvSpPr txBox="1"/>
          <p:nvPr/>
        </p:nvSpPr>
        <p:spPr>
          <a:xfrm>
            <a:off x="914281" y="875809"/>
            <a:ext cx="8635039" cy="414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b="1" dirty="0">
                <a:solidFill>
                  <a:srgbClr val="FFC000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專利提案簡報</a:t>
            </a: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en-US" altLang="zh-TW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5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proposal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BF09CB8-6755-48CC-8252-AEECEEB1C048}"/>
              </a:ext>
            </a:extLst>
          </p:cNvPr>
          <p:cNvSpPr txBox="1"/>
          <p:nvPr/>
        </p:nvSpPr>
        <p:spPr>
          <a:xfrm>
            <a:off x="801288" y="3100030"/>
            <a:ext cx="11390712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｜院系所｜</a:t>
            </a:r>
            <a:r>
              <a:rPr lang="en-US" altLang="zh-TW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  <a:r>
              <a:rPr lang="zh-TW" altLang="en-US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請填寫系所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zh-TW" altLang="en-US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｜發明人｜</a:t>
            </a:r>
            <a:r>
              <a:rPr lang="en-US" altLang="zh-TW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  <a:r>
              <a:rPr lang="zh-TW" altLang="en-US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請填寫所有發明人姓名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4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</a:pPr>
            <a:r>
              <a:rPr lang="zh-TW" altLang="en-US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｜專利類型｜</a:t>
            </a:r>
            <a:r>
              <a:rPr lang="zh-TW" altLang="en-US" sz="2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        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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發明 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 2" panose="05020102010507070707" pitchFamily="18" charset="2"/>
              </a:rPr>
              <a:t>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新型 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 2" panose="05020102010507070707" pitchFamily="18" charset="2"/>
              </a:rPr>
              <a:t>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</a:pPr>
            <a:r>
              <a:rPr lang="zh-TW" altLang="en-US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｜專利國別｜        </a:t>
            </a:r>
            <a:r>
              <a:rPr lang="zh-TW" altLang="en-US" sz="2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 2" panose="05020102010507070707" pitchFamily="18" charset="2"/>
              </a:rPr>
              <a:t>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臺灣 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 2" panose="05020102010507070707" pitchFamily="18" charset="2"/>
              </a:rPr>
              <a:t>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美國 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 2" panose="05020102010507070707" pitchFamily="18" charset="2"/>
              </a:rPr>
              <a:t>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日本 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 2" panose="05020102010507070707" pitchFamily="18" charset="2"/>
              </a:rPr>
              <a:t>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歐洲 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 2" panose="05020102010507070707" pitchFamily="18" charset="2"/>
              </a:rPr>
              <a:t>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大陸 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 2" panose="05020102010507070707" pitchFamily="18" charset="2"/>
              </a:rPr>
              <a:t>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其他國＿＿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</a:pPr>
            <a:r>
              <a:rPr lang="zh-TW" altLang="en-US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｜計畫衍生成果｜</a:t>
            </a:r>
            <a:r>
              <a:rPr lang="zh-TW" altLang="en-US" sz="2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 2" panose="05020102010507070707" pitchFamily="18" charset="2"/>
              </a:rPr>
              <a:t>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國科會 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 2" panose="05020102010507070707" pitchFamily="18" charset="2"/>
              </a:rPr>
              <a:t>經濟部  產學合作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 2" panose="05020102010507070707" pitchFamily="18" charset="2"/>
              </a:rPr>
              <a:t>其他計畫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 2" panose="05020102010507070707" pitchFamily="18" charset="2"/>
              </a:rPr>
              <a:t>無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</a:pPr>
            <a:r>
              <a:rPr lang="zh-TW" altLang="en-US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｜報告人｜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請填寫報告人姓名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400" b="1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</a:pPr>
            <a:endParaRPr lang="en-US" altLang="zh-TW" sz="2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</a:pPr>
            <a:r>
              <a:rPr lang="zh-TW" altLang="en-US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｜報告日期｜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113</a:t>
            </a:r>
            <a:r>
              <a:rPr lang="zh-TW" altLang="en-US" sz="2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　月　日</a:t>
            </a:r>
          </a:p>
        </p:txBody>
      </p:sp>
    </p:spTree>
    <p:extLst>
      <p:ext uri="{BB962C8B-B14F-4D97-AF65-F5344CB8AC3E}">
        <p14:creationId xmlns:p14="http://schemas.microsoft.com/office/powerpoint/2010/main" val="1935215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85AD4AFF-0DD8-483D-9F46-46B3CE36E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612" y="175686"/>
            <a:ext cx="3002827" cy="562129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9EA3DB8D-49DD-401A-9A9A-606A69469BB1}"/>
              </a:ext>
            </a:extLst>
          </p:cNvPr>
          <p:cNvSpPr txBox="1"/>
          <p:nvPr/>
        </p:nvSpPr>
        <p:spPr>
          <a:xfrm>
            <a:off x="4633763" y="2151727"/>
            <a:ext cx="29244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8000" b="1" dirty="0">
                <a:solidFill>
                  <a:srgbClr val="FFC000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簡報結束</a:t>
            </a:r>
            <a:r>
              <a:rPr lang="zh-TW" altLang="en-US" sz="6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5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70164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, 螢幕擷取畫面, 圖表, 字型 的圖片&#10;&#10;自動產生的描述">
            <a:extLst>
              <a:ext uri="{FF2B5EF4-FFF2-40B4-BE49-F238E27FC236}">
                <a16:creationId xmlns:a16="http://schemas.microsoft.com/office/drawing/2014/main" id="{05B54425-E038-B902-3480-B5A8A228F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340" y="1570310"/>
            <a:ext cx="9645318" cy="5079992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7C5B3D7C-6043-5419-EA2D-DFC778DD445E}"/>
              </a:ext>
            </a:extLst>
          </p:cNvPr>
          <p:cNvSpPr txBox="1"/>
          <p:nvPr/>
        </p:nvSpPr>
        <p:spPr>
          <a:xfrm>
            <a:off x="3423083" y="331569"/>
            <a:ext cx="5345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rgbClr val="FFC000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目錄</a:t>
            </a:r>
            <a:r>
              <a:rPr lang="zh-TW" altLang="en-US" sz="36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en-US" altLang="zh-TW" sz="36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table of Contents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75563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7A9BA-E94E-0810-6445-F1D4B09AE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文字, 字型, 螢幕擷取畫面, 圖形 的圖片&#10;&#10;自動產生的描述">
            <a:extLst>
              <a:ext uri="{FF2B5EF4-FFF2-40B4-BE49-F238E27FC236}">
                <a16:creationId xmlns:a16="http://schemas.microsoft.com/office/drawing/2014/main" id="{B12FF111-EF95-D6BD-06A1-30FDD5F30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72"/>
          <a:stretch/>
        </p:blipFill>
        <p:spPr>
          <a:xfrm>
            <a:off x="932448" y="1796602"/>
            <a:ext cx="2857500" cy="432000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46C84F5F-7F8F-1330-9F0C-7F8F529CE59E}"/>
              </a:ext>
            </a:extLst>
          </p:cNvPr>
          <p:cNvSpPr txBox="1"/>
          <p:nvPr/>
        </p:nvSpPr>
        <p:spPr>
          <a:xfrm>
            <a:off x="3423083" y="331569"/>
            <a:ext cx="7369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rgbClr val="FFC000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個人績效</a:t>
            </a:r>
            <a:r>
              <a:rPr lang="zh-TW" altLang="en-US" sz="36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en-US" altLang="zh-TW" sz="36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personal performance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95DC35EF-51AB-E4D5-165B-C6CC5A6CBF9B}"/>
              </a:ext>
            </a:extLst>
          </p:cNvPr>
          <p:cNvSpPr txBox="1"/>
          <p:nvPr/>
        </p:nvSpPr>
        <p:spPr>
          <a:xfrm>
            <a:off x="4470202" y="2036611"/>
            <a:ext cx="17107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件數</a:t>
            </a:r>
            <a:r>
              <a:rPr lang="en-US" altLang="zh-TW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B2BA9C7D-FDC9-FE72-1D34-B68C58C6FA26}"/>
              </a:ext>
            </a:extLst>
          </p:cNvPr>
          <p:cNvSpPr txBox="1"/>
          <p:nvPr/>
        </p:nvSpPr>
        <p:spPr>
          <a:xfrm>
            <a:off x="4470202" y="3704199"/>
            <a:ext cx="30877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件數</a:t>
            </a:r>
            <a:r>
              <a:rPr lang="en-US" altLang="zh-TW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金額</a:t>
            </a:r>
            <a:r>
              <a:rPr lang="en-US" altLang="zh-TW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21617B75-1211-6284-7538-597454A38A9A}"/>
              </a:ext>
            </a:extLst>
          </p:cNvPr>
          <p:cNvSpPr txBox="1"/>
          <p:nvPr/>
        </p:nvSpPr>
        <p:spPr>
          <a:xfrm>
            <a:off x="4470201" y="5365771"/>
            <a:ext cx="30877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件數</a:t>
            </a:r>
            <a:r>
              <a:rPr lang="en-US" altLang="zh-TW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金額</a:t>
            </a:r>
            <a:r>
              <a:rPr lang="en-US" altLang="zh-TW" sz="44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5BD3F3DD-37D6-BE84-2E3C-CFBD578B5A05}"/>
              </a:ext>
            </a:extLst>
          </p:cNvPr>
          <p:cNvSpPr txBox="1"/>
          <p:nvPr/>
        </p:nvSpPr>
        <p:spPr>
          <a:xfrm>
            <a:off x="8903070" y="1045590"/>
            <a:ext cx="30925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*</a:t>
            </a:r>
            <a:r>
              <a:rPr lang="zh-TW" altLang="en-US" sz="2400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請列出近三年的績效</a:t>
            </a:r>
            <a:endParaRPr lang="en-US" altLang="zh-TW" sz="2400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87420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99FA47FF-3B2C-486D-AF69-B0F4A7D40142}"/>
              </a:ext>
            </a:extLst>
          </p:cNvPr>
          <p:cNvSpPr txBox="1"/>
          <p:nvPr/>
        </p:nvSpPr>
        <p:spPr>
          <a:xfrm>
            <a:off x="767351" y="1038023"/>
            <a:ext cx="1117325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</a:pP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</a:pP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</a:pP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</a:pP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1560583-9064-4950-AC7B-E631456423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715635"/>
              </p:ext>
            </p:extLst>
          </p:nvPr>
        </p:nvGraphicFramePr>
        <p:xfrm>
          <a:off x="283426" y="1661906"/>
          <a:ext cx="11657184" cy="4954554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398725">
                  <a:extLst>
                    <a:ext uri="{9D8B030D-6E8A-4147-A177-3AD203B41FA5}">
                      <a16:colId xmlns:a16="http://schemas.microsoft.com/office/drawing/2014/main" val="1998867788"/>
                    </a:ext>
                  </a:extLst>
                </a:gridCol>
                <a:gridCol w="10258459">
                  <a:extLst>
                    <a:ext uri="{9D8B030D-6E8A-4147-A177-3AD203B41FA5}">
                      <a16:colId xmlns:a16="http://schemas.microsoft.com/office/drawing/2014/main" val="1960092768"/>
                    </a:ext>
                  </a:extLst>
                </a:gridCol>
              </a:tblGrid>
              <a:tr h="70043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u="none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altLang="en-US" sz="2000" b="1" u="none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u="none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說　　明</a:t>
                      </a:r>
                      <a:endParaRPr lang="zh-TW" altLang="en-US" sz="2000" b="1" u="none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6799008"/>
                  </a:ext>
                </a:extLst>
              </a:tr>
              <a:tr h="425412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技術內容</a:t>
                      </a:r>
                      <a:endParaRPr lang="zh-TW" altLang="en-US" sz="20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簡述技術獨特性及特徵內容</a:t>
                      </a:r>
                      <a:r>
                        <a:rPr lang="en-US" altLang="zh-TW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  <a:p>
                      <a:endParaRPr lang="zh-TW" altLang="en-US" u="none" dirty="0">
                        <a:solidFill>
                          <a:srgbClr val="0070C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5583995"/>
                  </a:ext>
                </a:extLst>
              </a:tr>
            </a:tbl>
          </a:graphicData>
        </a:graphic>
      </p:graphicFrame>
      <p:sp>
        <p:nvSpPr>
          <p:cNvPr id="13" name="文字方塊 12">
            <a:extLst>
              <a:ext uri="{FF2B5EF4-FFF2-40B4-BE49-F238E27FC236}">
                <a16:creationId xmlns:a16="http://schemas.microsoft.com/office/drawing/2014/main" id="{8352FE16-99CF-416E-9011-DB20DDCA549B}"/>
              </a:ext>
            </a:extLst>
          </p:cNvPr>
          <p:cNvSpPr txBox="1"/>
          <p:nvPr/>
        </p:nvSpPr>
        <p:spPr>
          <a:xfrm>
            <a:off x="2825777" y="130082"/>
            <a:ext cx="7056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rgbClr val="FFC000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進步性</a:t>
            </a:r>
            <a:r>
              <a:rPr lang="zh-TW" altLang="en-US" sz="36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en-US" altLang="zh-TW" sz="36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non-obvious (</a:t>
            </a:r>
            <a:r>
              <a:rPr lang="en-US" altLang="zh-TW" sz="3600" b="1" u="sng" dirty="0">
                <a:uFill>
                  <a:solidFill>
                    <a:schemeClr val="accent4"/>
                  </a:solidFill>
                </a:u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/3)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D61797BD-8745-48BA-8F32-4B69E2FED7CD}"/>
              </a:ext>
            </a:extLst>
          </p:cNvPr>
          <p:cNvSpPr txBox="1"/>
          <p:nvPr/>
        </p:nvSpPr>
        <p:spPr>
          <a:xfrm>
            <a:off x="283425" y="1088355"/>
            <a:ext cx="8317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8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｜技術內容｜</a:t>
            </a:r>
            <a:r>
              <a:rPr lang="zh-TW" altLang="en-US" sz="20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本發明之技術內容與特徵簡介</a:t>
            </a:r>
            <a:endParaRPr lang="en-US" altLang="zh-TW" sz="28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26847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C60FD95-B425-427A-B8F3-760C0AC596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658519"/>
              </p:ext>
            </p:extLst>
          </p:nvPr>
        </p:nvGraphicFramePr>
        <p:xfrm>
          <a:off x="601687" y="1970054"/>
          <a:ext cx="11338925" cy="4173312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414361">
                  <a:extLst>
                    <a:ext uri="{9D8B030D-6E8A-4147-A177-3AD203B41FA5}">
                      <a16:colId xmlns:a16="http://schemas.microsoft.com/office/drawing/2014/main" val="566019587"/>
                    </a:ext>
                  </a:extLst>
                </a:gridCol>
                <a:gridCol w="1640888">
                  <a:extLst>
                    <a:ext uri="{9D8B030D-6E8A-4147-A177-3AD203B41FA5}">
                      <a16:colId xmlns:a16="http://schemas.microsoft.com/office/drawing/2014/main" val="615803520"/>
                    </a:ext>
                  </a:extLst>
                </a:gridCol>
                <a:gridCol w="2363116">
                  <a:extLst>
                    <a:ext uri="{9D8B030D-6E8A-4147-A177-3AD203B41FA5}">
                      <a16:colId xmlns:a16="http://schemas.microsoft.com/office/drawing/2014/main" val="1810155558"/>
                    </a:ext>
                  </a:extLst>
                </a:gridCol>
                <a:gridCol w="1730140">
                  <a:extLst>
                    <a:ext uri="{9D8B030D-6E8A-4147-A177-3AD203B41FA5}">
                      <a16:colId xmlns:a16="http://schemas.microsoft.com/office/drawing/2014/main" val="2518997288"/>
                    </a:ext>
                  </a:extLst>
                </a:gridCol>
                <a:gridCol w="1730140">
                  <a:extLst>
                    <a:ext uri="{9D8B030D-6E8A-4147-A177-3AD203B41FA5}">
                      <a16:colId xmlns:a16="http://schemas.microsoft.com/office/drawing/2014/main" val="1047445123"/>
                    </a:ext>
                  </a:extLst>
                </a:gridCol>
                <a:gridCol w="1730140">
                  <a:extLst>
                    <a:ext uri="{9D8B030D-6E8A-4147-A177-3AD203B41FA5}">
                      <a16:colId xmlns:a16="http://schemas.microsoft.com/office/drawing/2014/main" val="1244011194"/>
                    </a:ext>
                  </a:extLst>
                </a:gridCol>
                <a:gridCol w="1730140">
                  <a:extLst>
                    <a:ext uri="{9D8B030D-6E8A-4147-A177-3AD203B41FA5}">
                      <a16:colId xmlns:a16="http://schemas.microsoft.com/office/drawing/2014/main" val="2102126812"/>
                    </a:ext>
                  </a:extLst>
                </a:gridCol>
              </a:tblGrid>
              <a:tr h="538228">
                <a:tc rowSpan="2" gridSpan="2"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4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相關專利</a:t>
                      </a:r>
                      <a:r>
                        <a:rPr lang="zh-TW" alt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編號</a:t>
                      </a:r>
                      <a:endParaRPr lang="en-US" altLang="zh-TW" sz="2400" kern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9525" marB="0" anchor="ctr"/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73025" marR="73025"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4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相關條件差異性比較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1739442"/>
                  </a:ext>
                </a:extLst>
              </a:tr>
              <a:tr h="45118"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4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</a:t>
                      </a:r>
                      <a:r>
                        <a:rPr 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檢索關鍵字</a:t>
                      </a:r>
                      <a:r>
                        <a:rPr 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4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檢索關鍵字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檢索關鍵字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檢索關鍵字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檢索關鍵字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419317"/>
                  </a:ext>
                </a:extLst>
              </a:tr>
              <a:tr h="633199"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本發明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endParaRPr lang="zh-TW" sz="2000" b="0" kern="10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endParaRPr lang="zh-TW" sz="2000" b="0" kern="10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098175"/>
                  </a:ext>
                </a:extLst>
              </a:tr>
              <a:tr h="622667"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alt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專利證號</a:t>
                      </a:r>
                      <a:r>
                        <a:rPr lang="en-US" alt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Ｘ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Ｘ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Ｘ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Ｘ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Ｘ</a:t>
                      </a:r>
                      <a:endParaRPr lang="zh-TW" sz="2000" b="0" kern="10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449547"/>
                  </a:ext>
                </a:extLst>
              </a:tr>
              <a:tr h="654591"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en-US" alt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專利證號</a:t>
                      </a:r>
                      <a:r>
                        <a:rPr lang="en-US" alt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Ｘ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Ｘ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Ｘ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Ｘ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8136636"/>
                  </a:ext>
                </a:extLst>
              </a:tr>
              <a:tr h="674671"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en-US" alt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專利證號</a:t>
                      </a:r>
                      <a:r>
                        <a:rPr lang="en-US" alt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3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27799"/>
                  </a:ext>
                </a:extLst>
              </a:tr>
              <a:tr h="674671"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endParaRPr lang="zh-TW" sz="2000" b="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6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en-US" alt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專利證號</a:t>
                      </a:r>
                      <a:r>
                        <a:rPr lang="en-US" altLang="zh-TW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b="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b="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b="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378860967"/>
                  </a:ext>
                </a:extLst>
              </a:tr>
            </a:tbl>
          </a:graphicData>
        </a:graphic>
      </p:graphicFrame>
      <p:sp>
        <p:nvSpPr>
          <p:cNvPr id="3" name="文字方塊 2">
            <a:extLst>
              <a:ext uri="{FF2B5EF4-FFF2-40B4-BE49-F238E27FC236}">
                <a16:creationId xmlns:a16="http://schemas.microsoft.com/office/drawing/2014/main" id="{0EB7102E-ACD2-480C-A2C4-67B332B2BA43}"/>
              </a:ext>
            </a:extLst>
          </p:cNvPr>
          <p:cNvSpPr txBox="1"/>
          <p:nvPr/>
        </p:nvSpPr>
        <p:spPr>
          <a:xfrm>
            <a:off x="7825406" y="1631500"/>
            <a:ext cx="40831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表中所列為範例，再請清除依實際需求填寫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FB3057DC-6C12-47D8-8689-BCF77CDB1C01}"/>
              </a:ext>
            </a:extLst>
          </p:cNvPr>
          <p:cNvSpPr txBox="1"/>
          <p:nvPr/>
        </p:nvSpPr>
        <p:spPr>
          <a:xfrm>
            <a:off x="2886719" y="132398"/>
            <a:ext cx="6768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rgbClr val="FFC000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進步性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en-US" altLang="zh-TW" sz="36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non-obvious (</a:t>
            </a:r>
            <a:r>
              <a:rPr lang="en-US" altLang="zh-TW" sz="3600" b="1" u="sng" dirty="0">
                <a:uFill>
                  <a:solidFill>
                    <a:schemeClr val="accent4"/>
                  </a:solidFill>
                </a:u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/3)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437E14A-F184-4897-9B93-C8A790988B07}"/>
              </a:ext>
            </a:extLst>
          </p:cNvPr>
          <p:cNvSpPr txBox="1"/>
          <p:nvPr/>
        </p:nvSpPr>
        <p:spPr>
          <a:xfrm>
            <a:off x="283425" y="1104023"/>
            <a:ext cx="101372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8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｜技術功效分析｜</a:t>
            </a:r>
            <a:r>
              <a:rPr lang="zh-TW" altLang="en-US" sz="20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本發明與現有技術差異性</a:t>
            </a:r>
            <a:endParaRPr lang="en-US" altLang="zh-TW" sz="2800" b="1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98862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491135E0-B662-49CF-99BA-B706E6A8D4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462710"/>
              </p:ext>
            </p:extLst>
          </p:nvPr>
        </p:nvGraphicFramePr>
        <p:xfrm>
          <a:off x="633732" y="1692671"/>
          <a:ext cx="11306883" cy="4695441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345982">
                  <a:extLst>
                    <a:ext uri="{9D8B030D-6E8A-4147-A177-3AD203B41FA5}">
                      <a16:colId xmlns:a16="http://schemas.microsoft.com/office/drawing/2014/main" val="735307825"/>
                    </a:ext>
                  </a:extLst>
                </a:gridCol>
                <a:gridCol w="1688841">
                  <a:extLst>
                    <a:ext uri="{9D8B030D-6E8A-4147-A177-3AD203B41FA5}">
                      <a16:colId xmlns:a16="http://schemas.microsoft.com/office/drawing/2014/main" val="779392514"/>
                    </a:ext>
                  </a:extLst>
                </a:gridCol>
                <a:gridCol w="2165168">
                  <a:extLst>
                    <a:ext uri="{9D8B030D-6E8A-4147-A177-3AD203B41FA5}">
                      <a16:colId xmlns:a16="http://schemas.microsoft.com/office/drawing/2014/main" val="2680958722"/>
                    </a:ext>
                  </a:extLst>
                </a:gridCol>
                <a:gridCol w="1776723">
                  <a:extLst>
                    <a:ext uri="{9D8B030D-6E8A-4147-A177-3AD203B41FA5}">
                      <a16:colId xmlns:a16="http://schemas.microsoft.com/office/drawing/2014/main" val="2980631098"/>
                    </a:ext>
                  </a:extLst>
                </a:gridCol>
                <a:gridCol w="1776723">
                  <a:extLst>
                    <a:ext uri="{9D8B030D-6E8A-4147-A177-3AD203B41FA5}">
                      <a16:colId xmlns:a16="http://schemas.microsoft.com/office/drawing/2014/main" val="2547662602"/>
                    </a:ext>
                  </a:extLst>
                </a:gridCol>
                <a:gridCol w="1776723">
                  <a:extLst>
                    <a:ext uri="{9D8B030D-6E8A-4147-A177-3AD203B41FA5}">
                      <a16:colId xmlns:a16="http://schemas.microsoft.com/office/drawing/2014/main" val="2341987746"/>
                    </a:ext>
                  </a:extLst>
                </a:gridCol>
                <a:gridCol w="1776723">
                  <a:extLst>
                    <a:ext uri="{9D8B030D-6E8A-4147-A177-3AD203B41FA5}">
                      <a16:colId xmlns:a16="http://schemas.microsoft.com/office/drawing/2014/main" val="104587628"/>
                    </a:ext>
                  </a:extLst>
                </a:gridCol>
              </a:tblGrid>
              <a:tr h="371207">
                <a:tc rowSpan="2" gridSpan="2">
                  <a:txBody>
                    <a:bodyPr/>
                    <a:lstStyle/>
                    <a:p>
                      <a:pPr marR="73025"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TW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</a:t>
                      </a:r>
                      <a:r>
                        <a:rPr lang="zh-TW" alt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特徵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51518" marR="151518" marT="75759" marB="75759" anchor="ctr"/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TW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相關專利檢索</a:t>
                      </a:r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專利證號</a:t>
                      </a:r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51518" marR="151518" marT="75759" marB="75759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9454095"/>
                  </a:ext>
                </a:extLst>
              </a:tr>
              <a:tr h="410145"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</a:t>
                      </a:r>
                      <a:r>
                        <a:rPr 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檢索關鍵字</a:t>
                      </a:r>
                      <a:r>
                        <a:rPr 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檢索關鍵字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檢索關鍵字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檢索關鍵字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檢索關鍵字</a:t>
                      </a:r>
                      <a:r>
                        <a:rPr lang="en-US" altLang="zh-TW" sz="2000" kern="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extLst>
                  <a:ext uri="{0D108BD9-81ED-4DB2-BD59-A6C34878D82A}">
                    <a16:rowId xmlns:a16="http://schemas.microsoft.com/office/drawing/2014/main" val="2392901712"/>
                  </a:ext>
                </a:extLst>
              </a:tr>
              <a:tr h="1036797"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altLang="zh-TW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技術特徵</a:t>
                      </a:r>
                      <a:r>
                        <a:rPr lang="en-US" altLang="zh-TW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extLst>
                  <a:ext uri="{0D108BD9-81ED-4DB2-BD59-A6C34878D82A}">
                    <a16:rowId xmlns:a16="http://schemas.microsoft.com/office/drawing/2014/main" val="3935276890"/>
                  </a:ext>
                </a:extLst>
              </a:tr>
              <a:tr h="910580"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altLang="zh-TW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技術特徵</a:t>
                      </a:r>
                      <a:r>
                        <a:rPr lang="en-US" altLang="zh-TW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extLst>
                  <a:ext uri="{0D108BD9-81ED-4DB2-BD59-A6C34878D82A}">
                    <a16:rowId xmlns:a16="http://schemas.microsoft.com/office/drawing/2014/main" val="2192651246"/>
                  </a:ext>
                </a:extLst>
              </a:tr>
              <a:tr h="907931"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altLang="zh-TW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技術特徵</a:t>
                      </a:r>
                      <a:r>
                        <a:rPr lang="en-US" altLang="zh-TW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endParaRPr 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extLst>
                  <a:ext uri="{0D108BD9-81ED-4DB2-BD59-A6C34878D82A}">
                    <a16:rowId xmlns:a16="http://schemas.microsoft.com/office/drawing/2014/main" val="2352217812"/>
                  </a:ext>
                </a:extLst>
              </a:tr>
              <a:tr h="541669"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37155" algn="ctr"/>
                          <a:tab pos="5274310" algn="r"/>
                        </a:tabLst>
                        <a:defRPr/>
                      </a:pPr>
                      <a:r>
                        <a:rPr 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r>
                        <a:rPr lang="en-US" altLang="zh-TW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技術特徵</a:t>
                      </a:r>
                      <a:r>
                        <a:rPr lang="en-US" altLang="zh-TW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/>
                </a:tc>
                <a:extLst>
                  <a:ext uri="{0D108BD9-81ED-4DB2-BD59-A6C34878D82A}">
                    <a16:rowId xmlns:a16="http://schemas.microsoft.com/office/drawing/2014/main" val="1384551061"/>
                  </a:ext>
                </a:extLst>
              </a:tr>
              <a:tr h="432001">
                <a:tc>
                  <a:txBody>
                    <a:bodyPr/>
                    <a:lstStyle/>
                    <a:p>
                      <a:pPr algn="just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000" b="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endParaRPr lang="zh-TW" sz="2000" b="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r>
                        <a:rPr lang="en-US" altLang="zh-TW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技術特徵</a:t>
                      </a:r>
                      <a:r>
                        <a:rPr lang="en-US" altLang="zh-TW" sz="2000" kern="100" dirty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zh-TW" sz="2000" kern="100" dirty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en-US" sz="13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</a:pPr>
                      <a:r>
                        <a:rPr lang="en-US" sz="13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</a:pPr>
                      <a:r>
                        <a:rPr lang="en-US" sz="13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</a:pPr>
                      <a:r>
                        <a:rPr lang="en-US" sz="13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</a:pPr>
                      <a:r>
                        <a:rPr lang="en-US" sz="13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13638" marR="113638" marT="15783" marB="0"/>
                </a:tc>
                <a:extLst>
                  <a:ext uri="{0D108BD9-81ED-4DB2-BD59-A6C34878D82A}">
                    <a16:rowId xmlns:a16="http://schemas.microsoft.com/office/drawing/2014/main" val="431691128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9C42798E-6642-4522-8025-84A940BB121B}"/>
              </a:ext>
            </a:extLst>
          </p:cNvPr>
          <p:cNvSpPr txBox="1"/>
          <p:nvPr/>
        </p:nvSpPr>
        <p:spPr>
          <a:xfrm>
            <a:off x="7857446" y="1319008"/>
            <a:ext cx="40831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表中所列為範例，再請清除依實際需求填寫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F66066C2-0BC5-48B0-9F56-FF28E972DE5A}"/>
              </a:ext>
            </a:extLst>
          </p:cNvPr>
          <p:cNvSpPr txBox="1"/>
          <p:nvPr/>
        </p:nvSpPr>
        <p:spPr>
          <a:xfrm>
            <a:off x="3037936" y="146722"/>
            <a:ext cx="72260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rgbClr val="FFC000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進步性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en-US" altLang="zh-TW" sz="36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non-obvious (</a:t>
            </a:r>
            <a:r>
              <a:rPr lang="en-US" altLang="zh-TW" sz="3600" b="1" u="sng" dirty="0">
                <a:uFill>
                  <a:solidFill>
                    <a:schemeClr val="accent4"/>
                  </a:solidFill>
                </a:u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/3)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4B31FADD-3521-49D9-8E31-B214C050CF05}"/>
              </a:ext>
            </a:extLst>
          </p:cNvPr>
          <p:cNvSpPr txBox="1"/>
          <p:nvPr/>
        </p:nvSpPr>
        <p:spPr>
          <a:xfrm>
            <a:off x="283425" y="1104023"/>
            <a:ext cx="63675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8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｜專利分布地｜</a:t>
            </a:r>
            <a:r>
              <a:rPr lang="zh-TW" altLang="en-US" sz="20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申請國外專利者必填</a:t>
            </a:r>
            <a:endParaRPr lang="en-US" altLang="zh-TW" sz="2800" b="1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06030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>
            <a:extLst>
              <a:ext uri="{FF2B5EF4-FFF2-40B4-BE49-F238E27FC236}">
                <a16:creationId xmlns:a16="http://schemas.microsoft.com/office/drawing/2014/main" id="{09C5E776-0526-4635-A925-413CA7AE1FE6}"/>
              </a:ext>
            </a:extLst>
          </p:cNvPr>
          <p:cNvGrpSpPr/>
          <p:nvPr/>
        </p:nvGrpSpPr>
        <p:grpSpPr>
          <a:xfrm>
            <a:off x="972294" y="5915582"/>
            <a:ext cx="7813439" cy="713700"/>
            <a:chOff x="972294" y="5053052"/>
            <a:chExt cx="7813439" cy="713700"/>
          </a:xfrm>
        </p:grpSpPr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1E205BE0-C809-471B-B43B-279A628DA215}"/>
                </a:ext>
              </a:extLst>
            </p:cNvPr>
            <p:cNvGrpSpPr/>
            <p:nvPr/>
          </p:nvGrpSpPr>
          <p:grpSpPr>
            <a:xfrm>
              <a:off x="5578830" y="5053052"/>
              <a:ext cx="184731" cy="713700"/>
              <a:chOff x="990600" y="2734350"/>
              <a:chExt cx="184731" cy="713700"/>
            </a:xfrm>
          </p:grpSpPr>
          <p:sp>
            <p:nvSpPr>
              <p:cNvPr id="15" name="文字方塊 14">
                <a:extLst>
                  <a:ext uri="{FF2B5EF4-FFF2-40B4-BE49-F238E27FC236}">
                    <a16:creationId xmlns:a16="http://schemas.microsoft.com/office/drawing/2014/main" id="{CE7F2D29-CFD5-4710-9B10-5796DCFF6397}"/>
                  </a:ext>
                </a:extLst>
              </p:cNvPr>
              <p:cNvSpPr txBox="1"/>
              <p:nvPr/>
            </p:nvSpPr>
            <p:spPr>
              <a:xfrm>
                <a:off x="990600" y="2734350"/>
                <a:ext cx="18473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TW" altLang="en-US" sz="1600" dirty="0">
                  <a:solidFill>
                    <a:schemeClr val="bg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842CF6D2-4041-4B54-BC98-52601E230DE6}"/>
                  </a:ext>
                </a:extLst>
              </p:cNvPr>
              <p:cNvSpPr txBox="1"/>
              <p:nvPr/>
            </p:nvSpPr>
            <p:spPr>
              <a:xfrm>
                <a:off x="990600" y="3078718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TW" altLang="en-US" b="1" u="sng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76C2DED4-D01D-440D-BA6B-E442A931B16D}"/>
                </a:ext>
              </a:extLst>
            </p:cNvPr>
            <p:cNvGrpSpPr/>
            <p:nvPr/>
          </p:nvGrpSpPr>
          <p:grpSpPr>
            <a:xfrm>
              <a:off x="972294" y="5053052"/>
              <a:ext cx="184731" cy="713700"/>
              <a:chOff x="-3219450" y="2734350"/>
              <a:chExt cx="184731" cy="713700"/>
            </a:xfrm>
          </p:grpSpPr>
          <p:sp>
            <p:nvSpPr>
              <p:cNvPr id="13" name="文字方塊 12">
                <a:extLst>
                  <a:ext uri="{FF2B5EF4-FFF2-40B4-BE49-F238E27FC236}">
                    <a16:creationId xmlns:a16="http://schemas.microsoft.com/office/drawing/2014/main" id="{946F5CFA-8678-4E86-AFDB-B7FC63CE17C2}"/>
                  </a:ext>
                </a:extLst>
              </p:cNvPr>
              <p:cNvSpPr txBox="1"/>
              <p:nvPr/>
            </p:nvSpPr>
            <p:spPr>
              <a:xfrm>
                <a:off x="-3219450" y="2734350"/>
                <a:ext cx="18473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TW" altLang="en-US" sz="1600" dirty="0">
                  <a:solidFill>
                    <a:schemeClr val="bg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25B32B4D-0B4D-4CF6-A517-0CAE1875A337}"/>
                  </a:ext>
                </a:extLst>
              </p:cNvPr>
              <p:cNvSpPr txBox="1"/>
              <p:nvPr/>
            </p:nvSpPr>
            <p:spPr>
              <a:xfrm>
                <a:off x="-3219450" y="3078718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TW" altLang="en-US" b="1" u="sng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grpSp>
          <p:nvGrpSpPr>
            <p:cNvPr id="10" name="群組 9">
              <a:extLst>
                <a:ext uri="{FF2B5EF4-FFF2-40B4-BE49-F238E27FC236}">
                  <a16:creationId xmlns:a16="http://schemas.microsoft.com/office/drawing/2014/main" id="{DE968AA8-F06C-4A74-B66C-63A947B69EE4}"/>
                </a:ext>
              </a:extLst>
            </p:cNvPr>
            <p:cNvGrpSpPr/>
            <p:nvPr/>
          </p:nvGrpSpPr>
          <p:grpSpPr>
            <a:xfrm>
              <a:off x="8601002" y="5053052"/>
              <a:ext cx="184731" cy="713700"/>
              <a:chOff x="8601002" y="1791226"/>
              <a:chExt cx="184731" cy="713700"/>
            </a:xfrm>
          </p:grpSpPr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41456E96-0AF6-4659-85BF-76F16FC287A9}"/>
                  </a:ext>
                </a:extLst>
              </p:cNvPr>
              <p:cNvSpPr txBox="1"/>
              <p:nvPr/>
            </p:nvSpPr>
            <p:spPr>
              <a:xfrm>
                <a:off x="8601002" y="1791226"/>
                <a:ext cx="18473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TW" altLang="en-US" sz="1600" dirty="0">
                  <a:solidFill>
                    <a:schemeClr val="bg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2" name="文字方塊 11">
                <a:extLst>
                  <a:ext uri="{FF2B5EF4-FFF2-40B4-BE49-F238E27FC236}">
                    <a16:creationId xmlns:a16="http://schemas.microsoft.com/office/drawing/2014/main" id="{4145BBB5-6C24-47DF-A09C-09E57B16B8EA}"/>
                  </a:ext>
                </a:extLst>
              </p:cNvPr>
              <p:cNvSpPr txBox="1"/>
              <p:nvPr/>
            </p:nvSpPr>
            <p:spPr>
              <a:xfrm>
                <a:off x="8601002" y="213559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TW" altLang="en-US" b="1" u="sng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</p:grpSp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F778C012-65B0-4E18-BAF6-420EFD2D25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708777"/>
              </p:ext>
            </p:extLst>
          </p:nvPr>
        </p:nvGraphicFramePr>
        <p:xfrm>
          <a:off x="547499" y="1675590"/>
          <a:ext cx="11005170" cy="4977582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832727">
                  <a:extLst>
                    <a:ext uri="{9D8B030D-6E8A-4147-A177-3AD203B41FA5}">
                      <a16:colId xmlns:a16="http://schemas.microsoft.com/office/drawing/2014/main" val="1998867788"/>
                    </a:ext>
                  </a:extLst>
                </a:gridCol>
                <a:gridCol w="1684060">
                  <a:extLst>
                    <a:ext uri="{9D8B030D-6E8A-4147-A177-3AD203B41FA5}">
                      <a16:colId xmlns:a16="http://schemas.microsoft.com/office/drawing/2014/main" val="2537560719"/>
                    </a:ext>
                  </a:extLst>
                </a:gridCol>
                <a:gridCol w="8488383">
                  <a:extLst>
                    <a:ext uri="{9D8B030D-6E8A-4147-A177-3AD203B41FA5}">
                      <a16:colId xmlns:a16="http://schemas.microsoft.com/office/drawing/2014/main" val="1960092768"/>
                    </a:ext>
                  </a:extLst>
                </a:gridCol>
              </a:tblGrid>
              <a:tr h="59635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20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altLang="en-US" sz="20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20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類別</a:t>
                      </a:r>
                      <a:endParaRPr lang="zh-TW" altLang="en-US" sz="20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20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說明</a:t>
                      </a:r>
                      <a:endParaRPr lang="zh-TW" altLang="en-US" sz="20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5035390"/>
                  </a:ext>
                </a:extLst>
              </a:tr>
              <a:tr h="1525555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產業應用</a:t>
                      </a:r>
                      <a:endParaRPr lang="zh-TW" altLang="en-US" sz="20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altLang="zh-TW" sz="20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列舉可能應用的層面</a:t>
                      </a:r>
                      <a:r>
                        <a:rPr lang="en-US" altLang="zh-TW" sz="20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6799008"/>
                  </a:ext>
                </a:extLst>
              </a:tr>
              <a:tr h="121570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市場價值</a:t>
                      </a:r>
                      <a:endParaRPr lang="zh-TW" altLang="en-US" sz="20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zh-TW" sz="20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5583995"/>
                  </a:ext>
                </a:extLst>
              </a:tr>
              <a:tr h="1639967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合作項目</a:t>
                      </a:r>
                      <a:endParaRPr lang="zh-TW" altLang="en-US" sz="20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 2" panose="05020102010507070707" pitchFamily="18" charset="2"/>
                        </a:rPr>
                        <a:t>產學  </a:t>
                      </a:r>
                      <a:r>
                        <a:rPr lang="zh-TW" altLang="en-US" sz="20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ebdings" panose="05030102010509060703" pitchFamily="18" charset="2"/>
                        </a:rPr>
                        <a:t>技轉  </a:t>
                      </a:r>
                      <a:r>
                        <a:rPr lang="zh-TW" altLang="en-US" sz="20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 2" panose="05020102010507070707" pitchFamily="18" charset="2"/>
                        </a:rPr>
                        <a:t>讓與  商品化  </a:t>
                      </a:r>
                      <a:r>
                        <a:rPr lang="zh-TW" altLang="en-US" sz="20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ebdings" panose="05030102010509060703" pitchFamily="18" charset="2"/>
                        </a:rPr>
                        <a:t>創業  </a:t>
                      </a:r>
                      <a:r>
                        <a:rPr lang="zh-TW" altLang="en-US" sz="20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 2" panose="05020102010507070707" pitchFamily="18" charset="2"/>
                        </a:rPr>
                        <a:t></a:t>
                      </a:r>
                      <a:r>
                        <a:rPr lang="zh-TW" altLang="en-US" sz="20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ebdings" panose="05030102010509060703" pitchFamily="18" charset="2"/>
                        </a:rPr>
                        <a:t>其他：</a:t>
                      </a:r>
                      <a:r>
                        <a:rPr lang="zh-TW" altLang="en-US" sz="2000" b="0" u="sng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ebdings" panose="05030102010509060703" pitchFamily="18" charset="2"/>
                        </a:rPr>
                        <a:t> </a:t>
                      </a:r>
                      <a:endParaRPr lang="en-US" altLang="zh-TW" sz="2000" b="0" u="sng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sym typeface="Webdings" panose="05030102010509060703" pitchFamily="18" charset="2"/>
                      </a:endParaRPr>
                    </a:p>
                    <a:p>
                      <a:endParaRPr lang="zh-TW" altLang="en-US" sz="20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816447"/>
                  </a:ext>
                </a:extLst>
              </a:tr>
            </a:tbl>
          </a:graphicData>
        </a:graphic>
      </p:graphicFrame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52D4D4FE-58D4-4031-9424-CEA0AC2C7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58888"/>
              </p:ext>
            </p:extLst>
          </p:nvPr>
        </p:nvGraphicFramePr>
        <p:xfrm>
          <a:off x="3195419" y="5579399"/>
          <a:ext cx="8127999" cy="101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67614325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92552504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41520673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合作廠商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預估收益金額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預計簽約期程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9564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b="0" u="none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例：南臺學校財團法人南臺科技大學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b="0" u="none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新臺幣</a:t>
                      </a:r>
                      <a:r>
                        <a:rPr lang="en-US" altLang="zh-TW" b="0" u="none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NT$100,000</a:t>
                      </a:r>
                      <a:r>
                        <a:rPr lang="zh-TW" altLang="en-US" b="0" u="none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b="0" u="none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2021/1/22 - 2022/1/22</a:t>
                      </a:r>
                      <a:endParaRPr lang="zh-TW" altLang="en-US" b="0" u="none" dirty="0">
                        <a:solidFill>
                          <a:srgbClr val="0070C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386659"/>
                  </a:ext>
                </a:extLst>
              </a:tr>
            </a:tbl>
          </a:graphicData>
        </a:graphic>
      </p:graphicFrame>
      <p:sp>
        <p:nvSpPr>
          <p:cNvPr id="21" name="文字方塊 20">
            <a:extLst>
              <a:ext uri="{FF2B5EF4-FFF2-40B4-BE49-F238E27FC236}">
                <a16:creationId xmlns:a16="http://schemas.microsoft.com/office/drawing/2014/main" id="{80992902-B4A4-4C5F-B194-CEE2946328D2}"/>
              </a:ext>
            </a:extLst>
          </p:cNvPr>
          <p:cNvSpPr txBox="1"/>
          <p:nvPr/>
        </p:nvSpPr>
        <p:spPr>
          <a:xfrm>
            <a:off x="1932413" y="115952"/>
            <a:ext cx="8327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rgbClr val="FFC000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產業利用性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en-US" altLang="zh-TW" sz="36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industrial applicable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0C759300-3B41-49A8-ACDC-14C4EF41B165}"/>
              </a:ext>
            </a:extLst>
          </p:cNvPr>
          <p:cNvSpPr txBox="1"/>
          <p:nvPr/>
        </p:nvSpPr>
        <p:spPr>
          <a:xfrm>
            <a:off x="283426" y="1088355"/>
            <a:ext cx="110051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8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｜產業應用及市場價值｜</a:t>
            </a:r>
            <a:r>
              <a:rPr lang="zh-TW" altLang="en-US" sz="20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本發明與產業合作可能性</a:t>
            </a:r>
            <a:endParaRPr lang="en-US" altLang="zh-TW" sz="2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40105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DA6F266-B9BC-4848-991C-3783384BB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277018"/>
              </p:ext>
            </p:extLst>
          </p:nvPr>
        </p:nvGraphicFramePr>
        <p:xfrm>
          <a:off x="283426" y="1423846"/>
          <a:ext cx="11490932" cy="1131426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648227">
                  <a:extLst>
                    <a:ext uri="{9D8B030D-6E8A-4147-A177-3AD203B41FA5}">
                      <a16:colId xmlns:a16="http://schemas.microsoft.com/office/drawing/2014/main" val="1998867788"/>
                    </a:ext>
                  </a:extLst>
                </a:gridCol>
                <a:gridCol w="1493251">
                  <a:extLst>
                    <a:ext uri="{9D8B030D-6E8A-4147-A177-3AD203B41FA5}">
                      <a16:colId xmlns:a16="http://schemas.microsoft.com/office/drawing/2014/main" val="2537560719"/>
                    </a:ext>
                  </a:extLst>
                </a:gridCol>
                <a:gridCol w="2063374">
                  <a:extLst>
                    <a:ext uri="{9D8B030D-6E8A-4147-A177-3AD203B41FA5}">
                      <a16:colId xmlns:a16="http://schemas.microsoft.com/office/drawing/2014/main" val="1960092768"/>
                    </a:ext>
                  </a:extLst>
                </a:gridCol>
                <a:gridCol w="2377896">
                  <a:extLst>
                    <a:ext uri="{9D8B030D-6E8A-4147-A177-3AD203B41FA5}">
                      <a16:colId xmlns:a16="http://schemas.microsoft.com/office/drawing/2014/main" val="2428250191"/>
                    </a:ext>
                  </a:extLst>
                </a:gridCol>
                <a:gridCol w="2603075">
                  <a:extLst>
                    <a:ext uri="{9D8B030D-6E8A-4147-A177-3AD203B41FA5}">
                      <a16:colId xmlns:a16="http://schemas.microsoft.com/office/drawing/2014/main" val="517883387"/>
                    </a:ext>
                  </a:extLst>
                </a:gridCol>
                <a:gridCol w="2305109">
                  <a:extLst>
                    <a:ext uri="{9D8B030D-6E8A-4147-A177-3AD203B41FA5}">
                      <a16:colId xmlns:a16="http://schemas.microsoft.com/office/drawing/2014/main" val="3032832771"/>
                    </a:ext>
                  </a:extLst>
                </a:gridCol>
              </a:tblGrid>
              <a:tr h="71999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altLang="en-US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計畫類別</a:t>
                      </a:r>
                      <a:endParaRPr lang="en-US" altLang="zh-TW" sz="1800" kern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論文</a:t>
                      </a:r>
                      <a:r>
                        <a:rPr lang="en-US" altLang="zh-TW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期刊</a:t>
                      </a:r>
                      <a:r>
                        <a:rPr lang="en-US" altLang="zh-TW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公開狀況</a:t>
                      </a:r>
                      <a:endParaRPr lang="en-US" altLang="zh-TW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已經</a:t>
                      </a:r>
                      <a:r>
                        <a:rPr lang="en-US" altLang="zh-TW" sz="1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</a:t>
                      </a:r>
                      <a:r>
                        <a:rPr lang="en-US" altLang="zh-TW" sz="1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不公開</a:t>
                      </a:r>
                      <a:r>
                        <a:rPr lang="en-US" altLang="zh-TW" sz="1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論文</a:t>
                      </a:r>
                      <a:r>
                        <a:rPr lang="en-US" altLang="zh-TW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期刊名稱</a:t>
                      </a:r>
                      <a:endParaRPr lang="en-US" altLang="zh-TW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執行日期</a:t>
                      </a:r>
                      <a:endParaRPr lang="en-US" altLang="zh-TW" sz="1800" kern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期刊發表</a:t>
                      </a:r>
                      <a:r>
                        <a:rPr lang="en-US" altLang="zh-TW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論文口試</a:t>
                      </a:r>
                      <a:r>
                        <a:rPr lang="en-US" altLang="zh-TW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en-US" altLang="zh-TW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</a:t>
                      </a:r>
                      <a:r>
                        <a:rPr lang="en-US" altLang="zh-TW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出版日期</a:t>
                      </a:r>
                      <a:r>
                        <a:rPr lang="en-US" altLang="zh-TW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論文繳交日期</a:t>
                      </a:r>
                      <a:endParaRPr lang="zh-TW" altLang="en-US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5035390"/>
                  </a:ext>
                </a:extLst>
              </a:tr>
              <a:tr h="41142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TW" altLang="en-US" sz="1600" b="1" u="none" kern="1200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sz="1800" kern="1200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400" u="none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6799008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2E30255-F723-45EC-B687-A695F39831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66899"/>
              </p:ext>
            </p:extLst>
          </p:nvPr>
        </p:nvGraphicFramePr>
        <p:xfrm>
          <a:off x="283426" y="3350214"/>
          <a:ext cx="11480026" cy="115824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734491">
                  <a:extLst>
                    <a:ext uri="{9D8B030D-6E8A-4147-A177-3AD203B41FA5}">
                      <a16:colId xmlns:a16="http://schemas.microsoft.com/office/drawing/2014/main" val="1998867788"/>
                    </a:ext>
                  </a:extLst>
                </a:gridCol>
                <a:gridCol w="1104181">
                  <a:extLst>
                    <a:ext uri="{9D8B030D-6E8A-4147-A177-3AD203B41FA5}">
                      <a16:colId xmlns:a16="http://schemas.microsoft.com/office/drawing/2014/main" val="2537560719"/>
                    </a:ext>
                  </a:extLst>
                </a:gridCol>
                <a:gridCol w="1302589">
                  <a:extLst>
                    <a:ext uri="{9D8B030D-6E8A-4147-A177-3AD203B41FA5}">
                      <a16:colId xmlns:a16="http://schemas.microsoft.com/office/drawing/2014/main" val="1960092768"/>
                    </a:ext>
                  </a:extLst>
                </a:gridCol>
                <a:gridCol w="1846053">
                  <a:extLst>
                    <a:ext uri="{9D8B030D-6E8A-4147-A177-3AD203B41FA5}">
                      <a16:colId xmlns:a16="http://schemas.microsoft.com/office/drawing/2014/main" val="2428250191"/>
                    </a:ext>
                  </a:extLst>
                </a:gridCol>
                <a:gridCol w="2553418">
                  <a:extLst>
                    <a:ext uri="{9D8B030D-6E8A-4147-A177-3AD203B41FA5}">
                      <a16:colId xmlns:a16="http://schemas.microsoft.com/office/drawing/2014/main" val="352333761"/>
                    </a:ext>
                  </a:extLst>
                </a:gridCol>
                <a:gridCol w="2432650">
                  <a:extLst>
                    <a:ext uri="{9D8B030D-6E8A-4147-A177-3AD203B41FA5}">
                      <a16:colId xmlns:a16="http://schemas.microsoft.com/office/drawing/2014/main" val="517883387"/>
                    </a:ext>
                  </a:extLst>
                </a:gridCol>
                <a:gridCol w="1506644">
                  <a:extLst>
                    <a:ext uri="{9D8B030D-6E8A-4147-A177-3AD203B41FA5}">
                      <a16:colId xmlns:a16="http://schemas.microsoft.com/office/drawing/2014/main" val="3032832771"/>
                    </a:ext>
                  </a:extLst>
                </a:gridCol>
              </a:tblGrid>
              <a:tr h="24656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altLang="en-US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競賽類別</a:t>
                      </a:r>
                      <a:endParaRPr lang="en-US" altLang="zh-TW" sz="1800" kern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4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4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全國</a:t>
                      </a:r>
                      <a:r>
                        <a:rPr lang="en-US" altLang="zh-TW" sz="14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4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國際</a:t>
                      </a:r>
                      <a:r>
                        <a:rPr lang="en-US" altLang="zh-TW" sz="14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4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參賽狀況</a:t>
                      </a:r>
                      <a:endParaRPr lang="en-US" altLang="zh-TW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已報名</a:t>
                      </a:r>
                      <a:r>
                        <a:rPr lang="en-US" altLang="zh-TW" sz="1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入選</a:t>
                      </a:r>
                      <a:r>
                        <a:rPr lang="en-US" altLang="zh-TW" sz="1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決賽</a:t>
                      </a:r>
                      <a:r>
                        <a:rPr lang="en-US" altLang="zh-TW" sz="1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en-US" altLang="zh-TW" sz="14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活動名稱</a:t>
                      </a:r>
                      <a:endParaRPr lang="en-US" altLang="zh-TW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主辦單位</a:t>
                      </a:r>
                      <a:endParaRPr lang="en-US" altLang="zh-TW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參賽專題名稱</a:t>
                      </a:r>
                      <a:endParaRPr lang="en-US" altLang="zh-TW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獲獎情形</a:t>
                      </a:r>
                      <a:endParaRPr lang="en-US" altLang="zh-TW" sz="1800" kern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金牌、銀牌、銅牌、特別獎、其他獎項</a:t>
                      </a:r>
                      <a:r>
                        <a:rPr lang="en-US" altLang="zh-TW" sz="12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5035390"/>
                  </a:ext>
                </a:extLst>
              </a:tr>
              <a:tr h="363459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TW" altLang="en-US" sz="1600" b="1" u="none" kern="1200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sz="1800" kern="1200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400" u="none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6799008"/>
                  </a:ext>
                </a:extLst>
              </a:tr>
            </a:tbl>
          </a:graphicData>
        </a:graphic>
      </p:graphicFrame>
      <p:sp>
        <p:nvSpPr>
          <p:cNvPr id="10" name="文字方塊 9">
            <a:extLst>
              <a:ext uri="{FF2B5EF4-FFF2-40B4-BE49-F238E27FC236}">
                <a16:creationId xmlns:a16="http://schemas.microsoft.com/office/drawing/2014/main" id="{11476840-9EA4-4109-85D2-DD85504BC980}"/>
              </a:ext>
            </a:extLst>
          </p:cNvPr>
          <p:cNvSpPr txBox="1"/>
          <p:nvPr/>
        </p:nvSpPr>
        <p:spPr>
          <a:xfrm>
            <a:off x="3691482" y="109917"/>
            <a:ext cx="457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rgbClr val="FFC000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新穎性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en-US" altLang="zh-TW" sz="36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novelty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ECE6CDB2-360F-4337-9DF7-E2722CADC67C}"/>
              </a:ext>
            </a:extLst>
          </p:cNvPr>
          <p:cNvSpPr txBox="1"/>
          <p:nvPr/>
        </p:nvSpPr>
        <p:spPr>
          <a:xfrm>
            <a:off x="283425" y="958955"/>
            <a:ext cx="92142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｜學術公開｜</a:t>
            </a:r>
            <a:r>
              <a:rPr lang="zh-TW" altLang="en-US" sz="20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本發明是否已於學術論文、期刊及研討會等刊物公開</a:t>
            </a:r>
            <a:endParaRPr lang="en-US" altLang="zh-TW" sz="24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CB67234E-CC82-4617-AB04-4A91AF3CFD18}"/>
              </a:ext>
            </a:extLst>
          </p:cNvPr>
          <p:cNvSpPr txBox="1"/>
          <p:nvPr/>
        </p:nvSpPr>
        <p:spPr>
          <a:xfrm>
            <a:off x="283426" y="2885458"/>
            <a:ext cx="113881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｜競賽公開｜</a:t>
            </a:r>
            <a:r>
              <a:rPr lang="zh-TW" altLang="en-US" sz="20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本發明是否已於競賽、活動及展覽等場合公開</a:t>
            </a:r>
            <a:endParaRPr lang="en-US" altLang="zh-TW" sz="24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38E91D9F-E8A8-4023-B776-FDF29BF6E8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685142"/>
              </p:ext>
            </p:extLst>
          </p:nvPr>
        </p:nvGraphicFramePr>
        <p:xfrm>
          <a:off x="283425" y="5434154"/>
          <a:ext cx="11466638" cy="1166682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751744">
                  <a:extLst>
                    <a:ext uri="{9D8B030D-6E8A-4147-A177-3AD203B41FA5}">
                      <a16:colId xmlns:a16="http://schemas.microsoft.com/office/drawing/2014/main" val="1998867788"/>
                    </a:ext>
                  </a:extLst>
                </a:gridCol>
                <a:gridCol w="1799389">
                  <a:extLst>
                    <a:ext uri="{9D8B030D-6E8A-4147-A177-3AD203B41FA5}">
                      <a16:colId xmlns:a16="http://schemas.microsoft.com/office/drawing/2014/main" val="2537560719"/>
                    </a:ext>
                  </a:extLst>
                </a:gridCol>
                <a:gridCol w="1330245">
                  <a:extLst>
                    <a:ext uri="{9D8B030D-6E8A-4147-A177-3AD203B41FA5}">
                      <a16:colId xmlns:a16="http://schemas.microsoft.com/office/drawing/2014/main" val="1960092768"/>
                    </a:ext>
                  </a:extLst>
                </a:gridCol>
                <a:gridCol w="1689770">
                  <a:extLst>
                    <a:ext uri="{9D8B030D-6E8A-4147-A177-3AD203B41FA5}">
                      <a16:colId xmlns:a16="http://schemas.microsoft.com/office/drawing/2014/main" val="517883387"/>
                    </a:ext>
                  </a:extLst>
                </a:gridCol>
                <a:gridCol w="1253592">
                  <a:extLst>
                    <a:ext uri="{9D8B030D-6E8A-4147-A177-3AD203B41FA5}">
                      <a16:colId xmlns:a16="http://schemas.microsoft.com/office/drawing/2014/main" val="1298970379"/>
                    </a:ext>
                  </a:extLst>
                </a:gridCol>
                <a:gridCol w="4641898">
                  <a:extLst>
                    <a:ext uri="{9D8B030D-6E8A-4147-A177-3AD203B41FA5}">
                      <a16:colId xmlns:a16="http://schemas.microsoft.com/office/drawing/2014/main" val="3032832771"/>
                    </a:ext>
                  </a:extLst>
                </a:gridCol>
              </a:tblGrid>
              <a:tr h="64381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altLang="en-US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專利類別</a:t>
                      </a:r>
                      <a:endParaRPr lang="en-US" altLang="zh-TW" sz="1800" kern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</a:t>
                      </a:r>
                      <a:r>
                        <a:rPr lang="en-US" altLang="zh-TW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設計</a:t>
                      </a:r>
                      <a:r>
                        <a:rPr lang="en-US" altLang="zh-TW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新型</a:t>
                      </a:r>
                      <a:r>
                        <a:rPr lang="en-US" altLang="zh-TW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en-US" altLang="zh-TW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公開狀況</a:t>
                      </a:r>
                      <a:endParaRPr lang="en-US" altLang="zh-TW" sz="1800" kern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已經</a:t>
                      </a:r>
                      <a:r>
                        <a:rPr lang="en-US" altLang="zh-TW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尚未</a:t>
                      </a:r>
                      <a:r>
                        <a:rPr lang="en-US" altLang="zh-TW" sz="16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en-US" altLang="zh-TW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申請狀況</a:t>
                      </a:r>
                      <a:endParaRPr lang="en-US" altLang="zh-TW" sz="1800" kern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通過</a:t>
                      </a:r>
                      <a:r>
                        <a:rPr lang="en-US" altLang="zh-TW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未通過</a:t>
                      </a:r>
                      <a:r>
                        <a:rPr lang="en-US" altLang="zh-TW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en-US" altLang="zh-TW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專利證號</a:t>
                      </a:r>
                      <a:r>
                        <a:rPr lang="en-US" altLang="zh-TW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申請號</a:t>
                      </a:r>
                      <a:endParaRPr lang="en-US" altLang="zh-TW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專利名稱</a:t>
                      </a:r>
                      <a:endParaRPr lang="en-US" altLang="zh-TW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5035390"/>
                  </a:ext>
                </a:extLst>
              </a:tr>
              <a:tr h="52287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TW" altLang="en-US" sz="1600" b="1" u="none" kern="1200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sz="1800" kern="1200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400" u="none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400" u="none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6799008"/>
                  </a:ext>
                </a:extLst>
              </a:tr>
            </a:tbl>
          </a:graphicData>
        </a:graphic>
      </p:graphicFrame>
      <p:sp>
        <p:nvSpPr>
          <p:cNvPr id="15" name="文字方塊 14">
            <a:extLst>
              <a:ext uri="{FF2B5EF4-FFF2-40B4-BE49-F238E27FC236}">
                <a16:creationId xmlns:a16="http://schemas.microsoft.com/office/drawing/2014/main" id="{FCB72224-94E1-47CB-A822-0C8D00DD3E1F}"/>
              </a:ext>
            </a:extLst>
          </p:cNvPr>
          <p:cNvSpPr txBox="1"/>
          <p:nvPr/>
        </p:nvSpPr>
        <p:spPr>
          <a:xfrm>
            <a:off x="283425" y="4972489"/>
            <a:ext cx="113881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4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｜專利公開｜</a:t>
            </a:r>
            <a:r>
              <a:rPr lang="zh-TW" altLang="en-US" sz="20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本發明是否已申請相似、前案專利公開</a:t>
            </a:r>
            <a:endParaRPr lang="en-US" altLang="zh-TW" sz="24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74042874-FECB-4AD8-A5BF-C77F0743E113}"/>
              </a:ext>
            </a:extLst>
          </p:cNvPr>
          <p:cNvSpPr txBox="1"/>
          <p:nvPr/>
        </p:nvSpPr>
        <p:spPr>
          <a:xfrm>
            <a:off x="8052938" y="711677"/>
            <a:ext cx="40831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表中所列為範例，再請清除依實際需求填寫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771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48F9E4F-44EF-40B7-BB96-767D90DA32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648988"/>
              </p:ext>
            </p:extLst>
          </p:nvPr>
        </p:nvGraphicFramePr>
        <p:xfrm>
          <a:off x="283424" y="1683097"/>
          <a:ext cx="11646907" cy="442128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1646907">
                  <a:extLst>
                    <a:ext uri="{9D8B030D-6E8A-4147-A177-3AD203B41FA5}">
                      <a16:colId xmlns:a16="http://schemas.microsoft.com/office/drawing/2014/main" val="2382444958"/>
                    </a:ext>
                  </a:extLst>
                </a:gridCol>
              </a:tblGrid>
              <a:tr h="40696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u="none" kern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保護範圍</a:t>
                      </a:r>
                      <a:endParaRPr lang="zh-TW" altLang="en-US" sz="2000" b="1" u="none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8135535"/>
                  </a:ext>
                </a:extLst>
              </a:tr>
              <a:tr h="401432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altLang="zh-TW" sz="2000" kern="12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0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具體提出專利保護範圍</a:t>
                      </a:r>
                      <a:r>
                        <a:rPr lang="en-US" altLang="zh-TW" sz="20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altLang="zh-TW" sz="20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1. </a:t>
                      </a: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altLang="zh-TW" sz="20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2. </a:t>
                      </a: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altLang="zh-TW" sz="2000" dirty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6372868"/>
                  </a:ext>
                </a:extLst>
              </a:tr>
            </a:tbl>
          </a:graphicData>
        </a:graphic>
      </p:graphicFrame>
      <p:sp>
        <p:nvSpPr>
          <p:cNvPr id="11" name="文字方塊 10">
            <a:extLst>
              <a:ext uri="{FF2B5EF4-FFF2-40B4-BE49-F238E27FC236}">
                <a16:creationId xmlns:a16="http://schemas.microsoft.com/office/drawing/2014/main" id="{FD3B5E42-6857-4FBA-AB0C-28064B1922C6}"/>
              </a:ext>
            </a:extLst>
          </p:cNvPr>
          <p:cNvSpPr txBox="1"/>
          <p:nvPr/>
        </p:nvSpPr>
        <p:spPr>
          <a:xfrm>
            <a:off x="3703612" y="107292"/>
            <a:ext cx="47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rgbClr val="FFC000"/>
                </a:solidFill>
                <a:highlight>
                  <a:srgbClr val="0000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結論</a:t>
            </a:r>
            <a:r>
              <a:rPr lang="zh-TW" altLang="en-US" sz="36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en-US" altLang="zh-TW" sz="3600" b="1" dirty="0">
                <a:solidFill>
                  <a:schemeClr val="accent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conclusion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6BC2F7D1-8AC6-4260-930B-2CFDF10195E5}"/>
              </a:ext>
            </a:extLst>
          </p:cNvPr>
          <p:cNvSpPr txBox="1"/>
          <p:nvPr/>
        </p:nvSpPr>
        <p:spPr>
          <a:xfrm>
            <a:off x="283425" y="1088355"/>
            <a:ext cx="11498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8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｜專利權項｜</a:t>
            </a:r>
            <a:r>
              <a:rPr lang="zh-TW" altLang="en-US" sz="20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本發明具體專利保護範圍</a:t>
            </a:r>
            <a:endParaRPr lang="en-US" altLang="zh-TW" sz="28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6857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681</Words>
  <Application>Microsoft Office PowerPoint</Application>
  <PresentationFormat>寬螢幕</PresentationFormat>
  <Paragraphs>165</Paragraphs>
  <Slides>10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3" baseType="lpstr">
      <vt:lpstr>微軟正黑體</vt:lpstr>
      <vt:lpstr>Arial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Ida Liu</dc:creator>
  <cp:lastModifiedBy>王禹宗</cp:lastModifiedBy>
  <cp:revision>54</cp:revision>
  <dcterms:created xsi:type="dcterms:W3CDTF">2021-03-01T13:26:55Z</dcterms:created>
  <dcterms:modified xsi:type="dcterms:W3CDTF">2024-11-12T03:39:12Z</dcterms:modified>
</cp:coreProperties>
</file>